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51" r:id="rId1"/>
  </p:sldMasterIdLst>
  <p:notesMasterIdLst>
    <p:notesMasterId r:id="rId11"/>
  </p:notesMasterIdLst>
  <p:handoutMasterIdLst>
    <p:handoutMasterId r:id="rId12"/>
  </p:handoutMasterIdLst>
  <p:sldIdLst>
    <p:sldId id="594" r:id="rId2"/>
    <p:sldId id="586" r:id="rId3"/>
    <p:sldId id="587" r:id="rId4"/>
    <p:sldId id="588" r:id="rId5"/>
    <p:sldId id="589" r:id="rId6"/>
    <p:sldId id="590" r:id="rId7"/>
    <p:sldId id="591" r:id="rId8"/>
    <p:sldId id="592" r:id="rId9"/>
    <p:sldId id="593" r:id="rId10"/>
  </p:sldIdLst>
  <p:sldSz cx="9144000" cy="6858000" type="screen4x3"/>
  <p:notesSz cx="6797675" cy="9926638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8A"/>
    <a:srgbClr val="17375E"/>
    <a:srgbClr val="0000A1"/>
    <a:srgbClr val="92D050"/>
    <a:srgbClr val="F0F0FA"/>
    <a:srgbClr val="F0FAF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444" autoAdjust="0"/>
  </p:normalViewPr>
  <p:slideViewPr>
    <p:cSldViewPr>
      <p:cViewPr varScale="1">
        <p:scale>
          <a:sx n="100" d="100"/>
          <a:sy n="100" d="100"/>
        </p:scale>
        <p:origin x="883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notesViewPr>
    <p:cSldViewPr>
      <p:cViewPr varScale="1">
        <p:scale>
          <a:sx n="37" d="100"/>
          <a:sy n="37" d="100"/>
        </p:scale>
        <p:origin x="-147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r>
              <a:rPr lang="nl-NL"/>
              <a:t>Treasury Management © Buunk PCA 2004   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fld id="{2E822253-B6CF-4D31-A12E-72D1046A463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23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het opmaakprofiel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r>
              <a:rPr lang="nl-NL"/>
              <a:t>Treasury Management © Buunk PCA 2004   </a:t>
            </a:r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fld id="{1CB7FA2F-9E25-43B2-9977-A2977046B8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958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935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E7E552B-4B37-4153-B089-8723AE2FB58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cxnSp>
        <p:nvCxnSpPr>
          <p:cNvPr id="7" name="Rechte verbindingslijn 6"/>
          <p:cNvCxnSpPr/>
          <p:nvPr userDrawn="1"/>
        </p:nvCxnSpPr>
        <p:spPr>
          <a:xfrm>
            <a:off x="2411760" y="3789040"/>
            <a:ext cx="4320480" cy="0"/>
          </a:xfrm>
          <a:prstGeom prst="line">
            <a:avLst/>
          </a:prstGeom>
          <a:ln w="15875">
            <a:solidFill>
              <a:srgbClr val="2D2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178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D0C225-3B97-4105-9D16-7104F999D27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09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AC18EC5-4E16-46F6-836F-69032CA10C9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841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9AF6833-170C-4A15-AC0A-956D3658328C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2735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2617E2-A712-4890-848E-3EE43440EA4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513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F591661-9729-4C69-B7C7-0F1E2DF9C8A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C3F5B33-7CB7-4949-9C81-0D8A6DB546B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02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F8A1B3-8EB3-48EF-B8D7-1FF6C0468AD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50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86B0A2F-CE23-4ECE-908C-EAC26C0B2A5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2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6A3C024-E932-46E8-951F-2023CBD8A82C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513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4AD89F-8888-4A7E-8D0F-4A7B109DFAB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36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338958" y="1628800"/>
            <a:ext cx="4464496" cy="182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Arial" pitchFamily="34" charset="0"/>
                <a:cs typeface="Arial" pitchFamily="34" charset="0"/>
              </a:rPr>
              <a:t>Basisboek Marketing</a:t>
            </a:r>
          </a:p>
          <a:p>
            <a:pPr algn="ctr"/>
            <a:endParaRPr lang="nl-NL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Hoofdstuk 12</a:t>
            </a: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Promotie</a:t>
            </a:r>
            <a:endParaRPr lang="nl-NL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1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rgbClr val="1D266B"/>
                </a:solidFill>
              </a:rPr>
              <a:t>12.1 Thema of actie?</a:t>
            </a:r>
            <a:endParaRPr lang="nl-NL" dirty="0">
              <a:solidFill>
                <a:srgbClr val="1D266B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259632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Themacommunicatie</a:t>
            </a:r>
          </a:p>
          <a:p>
            <a:pPr marL="0" indent="0">
              <a:buNone/>
            </a:pPr>
            <a:r>
              <a:rPr lang="nl-NL" dirty="0"/>
              <a:t>	gericht op kennis en imago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Actiecommunicatie</a:t>
            </a:r>
          </a:p>
          <a:p>
            <a:pPr marL="0" indent="0">
              <a:buNone/>
            </a:pPr>
            <a:r>
              <a:rPr lang="nl-NL" dirty="0"/>
              <a:t>	gericht op </a:t>
            </a:r>
            <a:r>
              <a:rPr lang="nl-NL" dirty="0" smtClean="0"/>
              <a:t>verkoop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681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12.1  Promotiemix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600" kern="0" dirty="0">
                <a:solidFill>
                  <a:srgbClr val="000000"/>
                </a:solidFill>
                <a:latin typeface="Calibri" pitchFamily="34" charset="0"/>
              </a:rPr>
              <a:t>Thema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600" kern="0" dirty="0">
                <a:solidFill>
                  <a:srgbClr val="000000"/>
                </a:solidFill>
                <a:latin typeface="Calibri" pitchFamily="34" charset="0"/>
              </a:rPr>
              <a:t>reclame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600" kern="0" dirty="0">
                <a:solidFill>
                  <a:srgbClr val="000000"/>
                </a:solidFill>
                <a:latin typeface="Calibri" pitchFamily="34" charset="0"/>
              </a:rPr>
              <a:t>pr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600" kern="0" dirty="0">
                <a:solidFill>
                  <a:srgbClr val="000000"/>
                </a:solidFill>
                <a:latin typeface="Calibri" pitchFamily="34" charset="0"/>
              </a:rPr>
              <a:t>sponsoring</a:t>
            </a: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endParaRPr lang="nl-NL" sz="26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600" kern="0" dirty="0">
                <a:solidFill>
                  <a:srgbClr val="000000"/>
                </a:solidFill>
                <a:latin typeface="Calibri" pitchFamily="34" charset="0"/>
              </a:rPr>
              <a:t>Actie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600" kern="0" dirty="0">
                <a:solidFill>
                  <a:srgbClr val="000000"/>
                </a:solidFill>
                <a:latin typeface="Calibri" pitchFamily="34" charset="0"/>
              </a:rPr>
              <a:t>verkoopacties en actiereclame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600" kern="0" dirty="0">
                <a:solidFill>
                  <a:srgbClr val="000000"/>
                </a:solidFill>
                <a:latin typeface="Calibri" pitchFamily="34" charset="0"/>
              </a:rPr>
              <a:t>persoonlijke verkoop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600" kern="0" dirty="0">
                <a:solidFill>
                  <a:srgbClr val="000000"/>
                </a:solidFill>
                <a:latin typeface="Calibri" pitchFamily="34" charset="0"/>
              </a:rPr>
              <a:t>direct marketing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600" kern="0" dirty="0">
                <a:solidFill>
                  <a:srgbClr val="000000"/>
                </a:solidFill>
                <a:latin typeface="Calibri" pitchFamily="34" charset="0"/>
              </a:rPr>
              <a:t>website en sociale media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600" kern="0" dirty="0">
                <a:solidFill>
                  <a:srgbClr val="000000"/>
                </a:solidFill>
                <a:latin typeface="Calibri" pitchFamily="34" charset="0"/>
              </a:rPr>
              <a:t>beurzen, tentoonstellingen, evenementen</a:t>
            </a:r>
          </a:p>
        </p:txBody>
      </p:sp>
    </p:spTree>
    <p:extLst>
      <p:ext uri="{BB962C8B-B14F-4D97-AF65-F5344CB8AC3E}">
        <p14:creationId xmlns:p14="http://schemas.microsoft.com/office/powerpoint/2010/main" val="134241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12.2 Reclame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Betaalde promotie </a:t>
            </a:r>
            <a:r>
              <a:rPr lang="nl-NL" dirty="0"/>
              <a:t>via media, afkomstig van met name genoemde afzender.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Goedkoop per bereikte ontvanger, maar communicatie is </a:t>
            </a:r>
            <a:r>
              <a:rPr lang="nl-NL" b="1" dirty="0"/>
              <a:t>eenzijdig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Geschikt als </a:t>
            </a:r>
            <a:r>
              <a:rPr lang="nl-NL" b="1" dirty="0"/>
              <a:t>ondersteuning van persoonlijke verkoop.</a:t>
            </a:r>
          </a:p>
        </p:txBody>
      </p:sp>
    </p:spTree>
    <p:extLst>
      <p:ext uri="{BB962C8B-B14F-4D97-AF65-F5344CB8AC3E}">
        <p14:creationId xmlns:p14="http://schemas.microsoft.com/office/powerpoint/2010/main" val="272998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12.2 Reclame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AIDA-formule</a:t>
            </a:r>
          </a:p>
          <a:p>
            <a:r>
              <a:rPr lang="nl-NL" i="1" dirty="0"/>
              <a:t>A</a:t>
            </a:r>
            <a:r>
              <a:rPr lang="nl-NL" dirty="0"/>
              <a:t>andacht trekken</a:t>
            </a:r>
          </a:p>
          <a:p>
            <a:r>
              <a:rPr lang="nl-NL" i="1" dirty="0"/>
              <a:t>I</a:t>
            </a:r>
            <a:r>
              <a:rPr lang="nl-NL" dirty="0"/>
              <a:t>nteresse wekken</a:t>
            </a:r>
          </a:p>
          <a:p>
            <a:r>
              <a:rPr lang="nl-NL" i="1" dirty="0" err="1"/>
              <a:t>D</a:t>
            </a:r>
            <a:r>
              <a:rPr lang="nl-NL" dirty="0" err="1"/>
              <a:t>esire</a:t>
            </a:r>
            <a:endParaRPr lang="nl-NL" dirty="0"/>
          </a:p>
          <a:p>
            <a:r>
              <a:rPr lang="nl-NL" i="1" dirty="0"/>
              <a:t>A</a:t>
            </a:r>
            <a:r>
              <a:rPr lang="nl-NL" dirty="0"/>
              <a:t>ctie</a:t>
            </a:r>
          </a:p>
        </p:txBody>
      </p:sp>
    </p:spTree>
    <p:extLst>
      <p:ext uri="{BB962C8B-B14F-4D97-AF65-F5344CB8AC3E}">
        <p14:creationId xmlns:p14="http://schemas.microsoft.com/office/powerpoint/2010/main" val="26849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12.3 Public Relations (PR)</a:t>
            </a:r>
            <a:br>
              <a:rPr lang="nl-NL" dirty="0" smtClean="0"/>
            </a:br>
            <a:r>
              <a:rPr lang="nl-NL" dirty="0" smtClean="0"/>
              <a:t>en sponsoring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PR is gericht op:</a:t>
            </a:r>
          </a:p>
          <a:p>
            <a:r>
              <a:rPr lang="nl-NL" dirty="0" smtClean="0"/>
              <a:t>imago</a:t>
            </a:r>
          </a:p>
          <a:p>
            <a:r>
              <a:rPr lang="nl-NL" dirty="0" smtClean="0"/>
              <a:t>publiciteit</a:t>
            </a:r>
          </a:p>
          <a:p>
            <a:pPr marL="0" indent="0">
              <a:buNone/>
            </a:pPr>
            <a:endParaRPr lang="nl-NL" dirty="0" smtClean="0"/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800" kern="0" dirty="0" smtClean="0">
                <a:solidFill>
                  <a:srgbClr val="000000"/>
                </a:solidFill>
                <a:latin typeface="Calibri" pitchFamily="34" charset="0"/>
              </a:rPr>
              <a:t>Sponsoring: onderneming </a:t>
            </a: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betaalt mee aan activiteiten.</a:t>
            </a: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In ruil daarvoor maakt de ontvanger promotie.</a:t>
            </a: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endParaRPr lang="nl-NL" sz="28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Drie terreinen: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sport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cultureel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sociaal</a:t>
            </a:r>
          </a:p>
        </p:txBody>
      </p:sp>
    </p:spTree>
    <p:extLst>
      <p:ext uri="{BB962C8B-B14F-4D97-AF65-F5344CB8AC3E}">
        <p14:creationId xmlns:p14="http://schemas.microsoft.com/office/powerpoint/2010/main" val="112123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12.4 Persoonlijke verkoop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800" kern="0" dirty="0" smtClean="0">
                <a:solidFill>
                  <a:srgbClr val="000000"/>
                </a:solidFill>
                <a:latin typeface="Calibri" pitchFamily="34" charset="0"/>
              </a:rPr>
              <a:t>Is duur </a:t>
            </a: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per bereikte klant, maar wel </a:t>
            </a:r>
            <a:r>
              <a:rPr lang="nl-NL" sz="2800" kern="0" dirty="0" smtClean="0">
                <a:solidFill>
                  <a:srgbClr val="000000"/>
                </a:solidFill>
                <a:latin typeface="Calibri" pitchFamily="34" charset="0"/>
              </a:rPr>
              <a:t>effectief bij duurdere </a:t>
            </a: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artikelen, en op de zakelijke markt.</a:t>
            </a: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endParaRPr lang="nl-NL" sz="28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Vertegenwoordigers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orderophaler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merchandiser: ondersteunt detaillisten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 err="1">
                <a:solidFill>
                  <a:srgbClr val="000000"/>
                </a:solidFill>
                <a:latin typeface="Calibri" pitchFamily="34" charset="0"/>
              </a:rPr>
              <a:t>missionary</a:t>
            </a: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 salesman: zoekt nieuwe klanten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technische verkoper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troubleshooter: lost problemen op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accountmanager: regelt contact met grotere klanten</a:t>
            </a:r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471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12.5 Verkoopacties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800" kern="0" dirty="0" smtClean="0">
                <a:solidFill>
                  <a:srgbClr val="000000"/>
                </a:solidFill>
                <a:latin typeface="Calibri" pitchFamily="34" charset="0"/>
              </a:rPr>
              <a:t>Deze acties zijn tijdelijk</a:t>
            </a:r>
            <a:endParaRPr lang="nl-NL" sz="28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endParaRPr lang="nl-NL" sz="28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consumentenpromoties</a:t>
            </a: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    ondersteuning met actiereclame, winkelreclame</a:t>
            </a: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    dieptewerking: meer verkoop aan bestaande klanten</a:t>
            </a:r>
          </a:p>
          <a:p>
            <a:pPr marL="0" lvl="0" indent="0" fontAlgn="base">
              <a:spcBef>
                <a:spcPts val="400"/>
              </a:spcBef>
              <a:spcAft>
                <a:spcPct val="0"/>
              </a:spcAft>
              <a:buNone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    breedtewerking: nieuwe klanten winnen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handelspromoties</a:t>
            </a:r>
          </a:p>
          <a:p>
            <a:pPr marL="269875" lvl="0" indent="-269875" fontAlgn="base">
              <a:spcBef>
                <a:spcPts val="4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nl-NL" sz="2800" kern="0" dirty="0">
                <a:solidFill>
                  <a:srgbClr val="000000"/>
                </a:solidFill>
                <a:latin typeface="Calibri" pitchFamily="34" charset="0"/>
              </a:rPr>
              <a:t>verkoperspromoties</a:t>
            </a:r>
          </a:p>
        </p:txBody>
      </p:sp>
    </p:spTree>
    <p:extLst>
      <p:ext uri="{BB962C8B-B14F-4D97-AF65-F5344CB8AC3E}">
        <p14:creationId xmlns:p14="http://schemas.microsoft.com/office/powerpoint/2010/main" val="392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12.5 Verkoopacties</a:t>
            </a:r>
          </a:p>
        </p:txBody>
      </p:sp>
      <p:pic>
        <p:nvPicPr>
          <p:cNvPr id="4" name="Tijdelijke aanduiding voor inhoud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1936"/>
            <a:ext cx="8229600" cy="4082490"/>
          </a:xfrm>
        </p:spPr>
      </p:pic>
    </p:spTree>
    <p:extLst>
      <p:ext uri="{BB962C8B-B14F-4D97-AF65-F5344CB8AC3E}">
        <p14:creationId xmlns:p14="http://schemas.microsoft.com/office/powerpoint/2010/main" val="42535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gemene powerpoint Sterk Mer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Algemene powerpoint Sterk Merk</Template>
  <TotalTime>140</TotalTime>
  <Words>188</Words>
  <Application>Microsoft Office PowerPoint</Application>
  <PresentationFormat>Diavoorstelling (4:3)</PresentationFormat>
  <Paragraphs>66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MS Reference Serif</vt:lpstr>
      <vt:lpstr>Wingdings</vt:lpstr>
      <vt:lpstr>Algemene powerpoint Sterk Merk</vt:lpstr>
      <vt:lpstr>PowerPoint-presentatie</vt:lpstr>
      <vt:lpstr>12.1 Thema of actie?</vt:lpstr>
      <vt:lpstr>12.1  Promotiemix</vt:lpstr>
      <vt:lpstr>12.2 Reclame</vt:lpstr>
      <vt:lpstr>12.2 Reclame</vt:lpstr>
      <vt:lpstr>12.3 Public Relations (PR) en sponsoring</vt:lpstr>
      <vt:lpstr>12.4 Persoonlijke verkoop</vt:lpstr>
      <vt:lpstr>12.5 Verkoopacties</vt:lpstr>
      <vt:lpstr>12.5 Verkoopacties</vt:lpstr>
    </vt:vector>
  </TitlesOfParts>
  <Company>BimMedia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Basisboek marketing</dc:title>
  <dc:creator>plpot</dc:creator>
  <cp:lastModifiedBy>Robbert Groenendaal</cp:lastModifiedBy>
  <cp:revision>8</cp:revision>
  <cp:lastPrinted>2004-09-08T08:44:01Z</cp:lastPrinted>
  <dcterms:created xsi:type="dcterms:W3CDTF">2014-09-02T15:18:48Z</dcterms:created>
  <dcterms:modified xsi:type="dcterms:W3CDTF">2015-08-29T20:19:15Z</dcterms:modified>
</cp:coreProperties>
</file>